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Host Grotesk Medium" panose="020B0604020202020204" charset="0"/>
      <p:regular r:id="rId17"/>
    </p:embeddedFont>
    <p:embeddedFont>
      <p:font typeface="Roboto" panose="02000000000000000000" pitchFamily="2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1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roboflow.com/object-detection/license-pla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hyperlink" Target="https://arxiv.org/abs/1506.02640" TargetMode="External"/><Relationship Id="rId4" Type="http://schemas.openxmlformats.org/officeDocument/2006/relationships/hyperlink" Target="https://github.com/ultralytics/ultralytic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example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hyperlink" Target="https://github.com/ultralytics/ultralytics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97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License Plate Detection Using YOLOv8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57424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750" dirty="0" err="1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Hanzala</a:t>
            </a: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haroon</a:t>
            </a: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&amp; </a:t>
            </a:r>
            <a:r>
              <a:rPr lang="en-US" sz="1750" dirty="0" err="1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Qamar</a:t>
            </a: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ul</a:t>
            </a: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hasnain</a:t>
            </a:r>
            <a:endParaRPr lang="en-US" sz="1750" dirty="0" smtClean="0">
              <a:solidFill>
                <a:srgbClr val="384653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number :F2022266697 &amp; F2022266687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University : UMT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Supervisor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smtClean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Dr. Syed Farooq Ali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4996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433060"/>
            <a:ext cx="310324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396" y="7732953"/>
            <a:ext cx="1765004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82860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Detection Results: Real-time Performance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6342102" cy="1265039"/>
          </a:xfrm>
          <a:prstGeom prst="roundRect">
            <a:avLst>
              <a:gd name="adj" fmla="val 684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87997" y="196619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Example Output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787997" y="2494478"/>
            <a:ext cx="591466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effective detection in various scenarios.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3223617"/>
            <a:ext cx="6342102" cy="1265039"/>
          </a:xfrm>
          <a:prstGeom prst="roundRect">
            <a:avLst>
              <a:gd name="adj" fmla="val 684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87997" y="343733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Bounding Boxes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87997" y="3965615"/>
            <a:ext cx="591466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Precise localization of license plates.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4694753"/>
            <a:ext cx="6342102" cy="1265039"/>
          </a:xfrm>
          <a:prstGeom prst="roundRect">
            <a:avLst>
              <a:gd name="adj" fmla="val 684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87997" y="490847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Confidence Threshold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87997" y="5436751"/>
            <a:ext cx="591466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at 0.25 to filter detections.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4280" y="6191726"/>
            <a:ext cx="6342102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shows robust performance, accurately identifying license plates even in challenging conditions.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782" y="7729870"/>
            <a:ext cx="2231027" cy="5103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220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Evaluation &amp; Performance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validate the YOLOv8 model's effectiveness, a rigorous evaluation process was conducted, focusing on key performance metrics derived from the confusion matrix.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190625"/>
            <a:ext cx="4536638" cy="657225"/>
          </a:xfrm>
          <a:prstGeom prst="roundRect">
            <a:avLst>
              <a:gd name="adj" fmla="val 72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17803" y="13115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True Positives (TP)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7803" y="1556742"/>
            <a:ext cx="4294703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Correctly identified license plates.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5046821" y="1190625"/>
            <a:ext cx="4536638" cy="657225"/>
          </a:xfrm>
          <a:prstGeom prst="roundRect">
            <a:avLst>
              <a:gd name="adj" fmla="val 72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67789" y="13115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False Positives (FP)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167789" y="1556742"/>
            <a:ext cx="4294703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Objects incorrectly classified as license plates.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9696807" y="1190625"/>
            <a:ext cx="4536638" cy="657225"/>
          </a:xfrm>
          <a:prstGeom prst="roundRect">
            <a:avLst>
              <a:gd name="adj" fmla="val 72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17775" y="13115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False Negatives (FN)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9817775" y="1556742"/>
            <a:ext cx="4294703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 license plates that the model failed to detect.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1975366"/>
            <a:ext cx="138367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final evaluation metrics demonstrate the model's robust performance in accurately detecting license plates.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396835" y="2273022"/>
            <a:ext cx="13836729" cy="1300639"/>
          </a:xfrm>
          <a:prstGeom prst="roundRect">
            <a:avLst>
              <a:gd name="adj" fmla="val 36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04455" y="2280642"/>
            <a:ext cx="13821489" cy="3213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17803" y="2356247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7432358" y="2356247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Value (Validation)</a:t>
            </a:r>
            <a:endParaRPr lang="en-US" sz="850" dirty="0"/>
          </a:p>
        </p:txBody>
      </p:sp>
      <p:sp>
        <p:nvSpPr>
          <p:cNvPr id="18" name="Shape 16"/>
          <p:cNvSpPr/>
          <p:nvPr/>
        </p:nvSpPr>
        <p:spPr>
          <a:xfrm>
            <a:off x="404455" y="2601992"/>
            <a:ext cx="13821489" cy="3213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17803" y="2677597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7432358" y="2677597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0.92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404455" y="2923342"/>
            <a:ext cx="13821489" cy="3213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17803" y="2998946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7432358" y="2998946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0.88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404455" y="3244691"/>
            <a:ext cx="13821489" cy="3213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17803" y="3320296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mAP50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7432358" y="3320296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0.90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6835" y="3701177"/>
            <a:ext cx="138367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F1 Score provides a harmonic mean of precision and recall, offering a balanced measure of the model's accuracy.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396835" y="4014788"/>
            <a:ext cx="13836729" cy="330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000" dirty="0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4014788"/>
            <a:ext cx="13836729" cy="330398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396835" y="4488656"/>
            <a:ext cx="138367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Calculated F1 Score from the final epoch: </a:t>
            </a: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0.90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850" dirty="0"/>
          </a:p>
        </p:txBody>
      </p:sp>
      <p:pic>
        <p:nvPicPr>
          <p:cNvPr id="3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4786313"/>
            <a:ext cx="13836729" cy="77484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2987" y="7722320"/>
            <a:ext cx="1520456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7436"/>
            <a:ext cx="128041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Conclusion: Achievements &amp; Future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3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Achievements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433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real-time detection with YOLOv8.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379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Precise license plate localization.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confidence in object presence.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627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model performance.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623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20433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production deployment.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2379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Optical Character Recognition (OCR).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Optimization for edge devices.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627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Expanded recognition for diverse conditions.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929" y="7701055"/>
            <a:ext cx="2198471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References and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67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Roboflow Public License Plate Dataset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1613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Framework: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Ultralytics YOLOv8 GitHub Repository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Foundational Paper: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"You Only Look Once: Unified, Real-Time Object Detection"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55049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Libraries: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Ultralytics, PyTorch, Pandas, NumPy, OpenCV, Matplotlib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6842" y="7628409"/>
            <a:ext cx="2167232" cy="6011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53916"/>
            <a:ext cx="7437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Thank You for Your Attention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6323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time and interest in our License Plate Detection project using YOLOv8. We are open to any questions you may have.</a:t>
            </a:r>
            <a:endParaRPr lang="en-US" sz="1750" dirty="0"/>
          </a:p>
        </p:txBody>
      </p:sp>
      <p:pic>
        <p:nvPicPr>
          <p:cNvPr id="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51797"/>
            <a:ext cx="1570911" cy="623768"/>
          </a:xfrm>
          <a:prstGeom prst="rect">
            <a:avLst/>
          </a:prstGeom>
        </p:spPr>
      </p:pic>
      <p:pic>
        <p:nvPicPr>
          <p:cNvPr id="5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048" y="4851797"/>
            <a:ext cx="2803684" cy="623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047" y="7708605"/>
            <a:ext cx="2241660" cy="5316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698010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Introduction: The Challenge of Automated Recognition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7" y="1601629"/>
            <a:ext cx="6425922" cy="642592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2611" y="1601629"/>
            <a:ext cx="6425922" cy="1157288"/>
          </a:xfrm>
          <a:prstGeom prst="roundRect">
            <a:avLst>
              <a:gd name="adj" fmla="val 683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48588" y="1797606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 Statement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748588" y="2280285"/>
            <a:ext cx="60339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and real-time license plate identification.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2611" y="2947273"/>
            <a:ext cx="6425922" cy="1439942"/>
          </a:xfrm>
          <a:prstGeom prst="roundRect">
            <a:avLst>
              <a:gd name="adj" fmla="val 549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48588" y="3143250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Motivation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748588" y="3625929"/>
            <a:ext cx="6033968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traffic control, improve surveillance, and automate access systems.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2611" y="4575572"/>
            <a:ext cx="6425922" cy="1157288"/>
          </a:xfrm>
          <a:prstGeom prst="roundRect">
            <a:avLst>
              <a:gd name="adj" fmla="val 683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48588" y="4771549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Objectives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748588" y="5254228"/>
            <a:ext cx="60339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robust YOLOv8 model for accurate license plate detection.</a:t>
            </a:r>
            <a:endParaRPr lang="en-US" sz="14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470" y="7602249"/>
            <a:ext cx="1635604" cy="6273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97243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Overview: Sourced from Roboflow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dataset, specifically curated for license plate detection, was sourced from Roboflow, a platform providing high-quality annotated computer vision datasets.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638" y="286595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1603" y="293679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Source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91603" y="3465076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Roboflow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638" y="4186714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91603" y="425755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Image Count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391603" y="4785836"/>
            <a:ext cx="56721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 into training, validation, and test sets for comprehensive evaluation.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1638" y="5816798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91603" y="588764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Labels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391603" y="6415921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image is precisely labeled as "LicensePlate."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6382" y="7675447"/>
            <a:ext cx="582980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8127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Visualization &amp; Augmentation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1752481"/>
            <a:ext cx="6342102" cy="3551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4280" y="5535930"/>
            <a:ext cx="6342102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augmentation techniques, such as rotation and brightness adjustments, were applied to enhance model robustness.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228" y="7623546"/>
            <a:ext cx="1997112" cy="6060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Methodology: Detection Pipeline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Download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669506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Acquiring and preparing the labeled image dataset.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YOLOv8 Training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030391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Fine-tuning the YOLOv8 model with our specific dataset.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Evaluation on Video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391275"/>
            <a:ext cx="6195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Assessing real-time detection performance on video streams.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6331" y="7752159"/>
            <a:ext cx="2029009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3401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YOLOv8 Deep Architecture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YOLOv8 utilizes a sophisticated deep learning architecture designed for efficient and accurate object detection.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638" y="2556629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1603" y="262747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Backbone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91603" y="3155752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Extracts essential features from input images.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638" y="3877389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91603" y="394823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Neck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391603" y="4476512"/>
            <a:ext cx="56721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Connects backbone to head, enhances feature fusion through FPN and PAN.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1638" y="5507474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91603" y="557831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Head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391603" y="6106597"/>
            <a:ext cx="56721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final detection outputs: bounding boxes and class probabilities.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6382" y="7810464"/>
            <a:ext cx="714018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927" y="438388"/>
            <a:ext cx="4631412" cy="498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Tuning Parameters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7" y="1354812"/>
            <a:ext cx="6562844" cy="65628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7249" y="1318974"/>
            <a:ext cx="656284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Optimal parameter tuning is crucial for achieving high accuracy and efficient model performance.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517249" y="2056090"/>
            <a:ext cx="3181826" cy="526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0.01</a:t>
            </a:r>
            <a:endParaRPr lang="en-US" sz="4100" dirty="0"/>
          </a:p>
        </p:txBody>
      </p:sp>
      <p:sp>
        <p:nvSpPr>
          <p:cNvPr id="6" name="Text 3"/>
          <p:cNvSpPr/>
          <p:nvPr/>
        </p:nvSpPr>
        <p:spPr>
          <a:xfrm>
            <a:off x="8111728" y="2781300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Learning Rate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17249" y="3189684"/>
            <a:ext cx="318182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rate for gradient descent.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0898267" y="2056090"/>
            <a:ext cx="3181826" cy="526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</a:t>
            </a:r>
            <a:endParaRPr lang="en-US" sz="4100" dirty="0"/>
          </a:p>
        </p:txBody>
      </p:sp>
      <p:sp>
        <p:nvSpPr>
          <p:cNvPr id="9" name="Text 6"/>
          <p:cNvSpPr/>
          <p:nvPr/>
        </p:nvSpPr>
        <p:spPr>
          <a:xfrm>
            <a:off x="11492746" y="2781300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Epochs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898267" y="3189684"/>
            <a:ext cx="3181826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complete passes through the training dataset.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517249" y="4145994"/>
            <a:ext cx="3181826" cy="526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640x640</a:t>
            </a:r>
            <a:endParaRPr lang="en-US" sz="4100" dirty="0"/>
          </a:p>
        </p:txBody>
      </p:sp>
      <p:sp>
        <p:nvSpPr>
          <p:cNvPr id="12" name="Text 9"/>
          <p:cNvSpPr/>
          <p:nvPr/>
        </p:nvSpPr>
        <p:spPr>
          <a:xfrm>
            <a:off x="8111728" y="4871204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Image Size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17249" y="5279588"/>
            <a:ext cx="318182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resolution for the model.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0898267" y="4145994"/>
            <a:ext cx="3181826" cy="526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16</a:t>
            </a:r>
            <a:endParaRPr lang="en-US" sz="4100" dirty="0"/>
          </a:p>
        </p:txBody>
      </p:sp>
      <p:sp>
        <p:nvSpPr>
          <p:cNvPr id="15" name="Text 12"/>
          <p:cNvSpPr/>
          <p:nvPr/>
        </p:nvSpPr>
        <p:spPr>
          <a:xfrm>
            <a:off x="11492746" y="4871204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Batch Size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898267" y="5279588"/>
            <a:ext cx="3181826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Images processed simultaneously per iteration.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9207698" y="6235898"/>
            <a:ext cx="3181826" cy="526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—</a:t>
            </a:r>
            <a:endParaRPr lang="en-US" sz="4100" dirty="0"/>
          </a:p>
        </p:txBody>
      </p:sp>
      <p:sp>
        <p:nvSpPr>
          <p:cNvPr id="18" name="Text 15"/>
          <p:cNvSpPr/>
          <p:nvPr/>
        </p:nvSpPr>
        <p:spPr>
          <a:xfrm>
            <a:off x="9802178" y="6961108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Optimizer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207698" y="7369493"/>
            <a:ext cx="3181826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Adam, for efficient convergence.</a:t>
            </a:r>
            <a:endParaRPr lang="en-US" sz="12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1000" y="7708088"/>
            <a:ext cx="1769400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Activation Function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YOLOv8 leverages the activation function to introduce non-linearity, mitigating the vanishing gradient problem.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30843" y="2556629"/>
            <a:ext cx="603289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Equation: f(x) = x for x &gt; 0, and f(x) = ax for x &lt;= 0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1638" y="2556629"/>
            <a:ext cx="22860" cy="309324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6" name="Text 4"/>
          <p:cNvSpPr/>
          <p:nvPr/>
        </p:nvSpPr>
        <p:spPr>
          <a:xfrm>
            <a:off x="721638" y="3097887"/>
            <a:ext cx="6342102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'a' is a small positive constant (e.g., 0.01), allowing a small gradient when the unit is not active.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6382" y="7675447"/>
            <a:ext cx="582980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217"/>
            <a:ext cx="8728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Error Minimization: Loss Functions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7624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model's performance is optimized by minimizing a composite loss function, ensuring accurate predictions across multiple facets.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883098"/>
            <a:ext cx="2152055" cy="12842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48448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3109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Objectness Loss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57217" y="3600331"/>
            <a:ext cx="313205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Confidence of object presence.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418040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FD3D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23980"/>
            <a:ext cx="4304109" cy="12842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4892" y="46667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433304" y="4450794"/>
            <a:ext cx="24524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Classification Loss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33304" y="4941213"/>
            <a:ext cx="245244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 class prediction.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52128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FD3D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64862"/>
            <a:ext cx="6456164" cy="128420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60076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5791676"/>
            <a:ext cx="3951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Bounding Box Regression Loss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09272" y="6282095"/>
            <a:ext cx="395132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localization.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710422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Adam optimizer was employed, adapting learning rates for efficient convergence during training.</a:t>
            </a:r>
            <a:endParaRPr lang="en-US" sz="17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6963" y="7773305"/>
            <a:ext cx="1997111" cy="4191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740</Words>
  <Application>Microsoft Office PowerPoint</Application>
  <PresentationFormat>Custom</PresentationFormat>
  <Paragraphs>129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Host Grotesk Medium</vt:lpstr>
      <vt:lpstr>Arial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Rana Hassan</dc:creator>
  <cp:lastModifiedBy>Rana Hassan</cp:lastModifiedBy>
  <cp:revision>3</cp:revision>
  <dcterms:created xsi:type="dcterms:W3CDTF">2025-06-26T12:22:39Z</dcterms:created>
  <dcterms:modified xsi:type="dcterms:W3CDTF">2025-06-26T12:36:56Z</dcterms:modified>
</cp:coreProperties>
</file>